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39" r:id="rId1"/>
  </p:sldMasterIdLst>
  <p:notesMasterIdLst>
    <p:notesMasterId r:id="rId9"/>
  </p:notesMasterIdLst>
  <p:sldIdLst>
    <p:sldId id="280" r:id="rId2"/>
    <p:sldId id="281" r:id="rId3"/>
    <p:sldId id="305" r:id="rId4"/>
    <p:sldId id="284" r:id="rId5"/>
    <p:sldId id="285" r:id="rId6"/>
    <p:sldId id="296" r:id="rId7"/>
    <p:sldId id="288" r:id="rId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247E"/>
    <a:srgbClr val="008000"/>
    <a:srgbClr val="00709E"/>
    <a:srgbClr val="FFC000"/>
    <a:srgbClr val="3366FF"/>
    <a:srgbClr val="00CC00"/>
    <a:srgbClr val="5A7BDC"/>
    <a:srgbClr val="00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3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84" y="198"/>
      </p:cViewPr>
      <p:guideLst>
        <p:guide orient="horz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977922016623199E-2"/>
          <c:y val="6.5186166015811675E-2"/>
          <c:w val="0.86095425042054341"/>
          <c:h val="0.581883541777334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94000"/>
                    <a:satMod val="103000"/>
                    <a:lumMod val="102000"/>
                  </a:schemeClr>
                </a:gs>
                <a:gs pos="50000">
                  <a:schemeClr val="accent4">
                    <a:shade val="100000"/>
                    <a:satMod val="110000"/>
                    <a:lumMod val="100000"/>
                  </a:schemeClr>
                </a:gs>
                <a:gs pos="100000">
                  <a:schemeClr val="accent4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FFC000"/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4-4851-4A00-BD33-181C9289CF75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rgbClr val="008000"/>
                  </a:gs>
                  <a:gs pos="55000">
                    <a:srgbClr val="008000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4851-4A00-BD33-181C9289CF75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97452">
                    <a:schemeClr val="accent2">
                      <a:lumMod val="75000"/>
                    </a:schemeClr>
                  </a:gs>
                  <a:gs pos="0">
                    <a:schemeClr val="accent2">
                      <a:lumMod val="0"/>
                      <a:lumOff val="100000"/>
                    </a:schemeClr>
                  </a:gs>
                  <a:gs pos="0">
                    <a:schemeClr val="accent2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4851-4A00-BD33-181C9289CF75}"/>
              </c:ext>
            </c:extLst>
          </c:dPt>
          <c:dLbls>
            <c:dLbl>
              <c:idx val="0"/>
              <c:layout>
                <c:manualLayout>
                  <c:x val="4.0168772100731866E-2"/>
                  <c:y val="-8.115313577272453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851-4A00-BD33-181C9289CF75}"/>
                </c:ext>
              </c:extLst>
            </c:dLbl>
            <c:dLbl>
              <c:idx val="1"/>
              <c:layout>
                <c:manualLayout>
                  <c:x val="3.5533913781416675E-2"/>
                  <c:y val="-0.1129087106403124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851-4A00-BD33-181C9289CF75}"/>
                </c:ext>
              </c:extLst>
            </c:dLbl>
            <c:dLbl>
              <c:idx val="2"/>
              <c:layout>
                <c:manualLayout>
                  <c:x val="2.7809149915891319E-2"/>
                  <c:y val="-6.35111497351757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851-4A00-BD33-181C9289CF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 1 полугодия 2018 года</c:v>
                </c:pt>
                <c:pt idx="1">
                  <c:v>План 2018 года</c:v>
                </c:pt>
                <c:pt idx="2">
                  <c:v>Факт 1 полугодия 2019  года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12970215</c:v>
                </c:pt>
                <c:pt idx="1">
                  <c:v>23086932</c:v>
                </c:pt>
                <c:pt idx="2">
                  <c:v>13139946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851-4A00-BD33-181C9289CF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gapDepth val="120"/>
        <c:shape val="box"/>
        <c:axId val="207617888"/>
        <c:axId val="207618448"/>
        <c:axId val="0"/>
      </c:bar3DChart>
      <c:catAx>
        <c:axId val="207617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7618448"/>
        <c:crosses val="autoZero"/>
        <c:auto val="1"/>
        <c:lblAlgn val="ctr"/>
        <c:lblOffset val="100"/>
        <c:noMultiLvlLbl val="0"/>
      </c:catAx>
      <c:valAx>
        <c:axId val="2076184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one"/>
        <c:crossAx val="207617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9351044761229368E-2"/>
          <c:y val="8.4090070397293576E-2"/>
          <c:w val="0.93002855017173858"/>
          <c:h val="0.633588001913987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94000"/>
                    <a:satMod val="103000"/>
                    <a:lumMod val="102000"/>
                  </a:schemeClr>
                </a:gs>
                <a:gs pos="50000">
                  <a:schemeClr val="accent4">
                    <a:shade val="100000"/>
                    <a:satMod val="110000"/>
                    <a:lumMod val="100000"/>
                  </a:schemeClr>
                </a:gs>
                <a:gs pos="100000">
                  <a:schemeClr val="accent4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76200" dist="19050" dir="444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08000"/>
                  </a:gs>
                  <a:gs pos="100000">
                    <a:srgbClr val="008000"/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outerShdw blurRad="76200" dist="19050" dir="444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1-11E7-41C5-966D-45EA279BE4B4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outerShdw blurRad="76200" dist="19050" dir="444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3-11E7-41C5-966D-45EA279BE4B4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2000">
                    <a:srgbClr val="00709E"/>
                  </a:gs>
                  <a:gs pos="100000">
                    <a:srgbClr val="00709E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  <a:effectLst>
                <a:outerShdw blurRad="76200" dist="19050" dir="444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6-11E7-41C5-966D-45EA279BE4B4}"/>
              </c:ext>
            </c:extLst>
          </c:dPt>
          <c:dLbls>
            <c:dLbl>
              <c:idx val="0"/>
              <c:layout>
                <c:manualLayout>
                  <c:x val="2.8952517459402603E-2"/>
                  <c:y val="-4.4848037545223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1E7-41C5-966D-45EA279BE4B4}"/>
                </c:ext>
              </c:extLst>
            </c:dLbl>
            <c:dLbl>
              <c:idx val="1"/>
              <c:layout>
                <c:manualLayout>
                  <c:x val="1.9743179324227506E-2"/>
                  <c:y val="-4.4848037545223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1E7-41C5-966D-45EA279BE4B4}"/>
                </c:ext>
              </c:extLst>
            </c:dLbl>
            <c:dLbl>
              <c:idx val="2"/>
              <c:layout>
                <c:manualLayout>
                  <c:x val="2.0009589089574606E-2"/>
                  <c:y val="-5.04540422383761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1E7-41C5-966D-45EA279BE4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1 полугодия 2018 года</c:v>
                </c:pt>
                <c:pt idx="1">
                  <c:v>план  2019 года</c:v>
                </c:pt>
                <c:pt idx="2">
                  <c:v>факт 1 полугодия 2019 год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483565</c:v>
                </c:pt>
                <c:pt idx="1">
                  <c:v>757256</c:v>
                </c:pt>
                <c:pt idx="2">
                  <c:v>508301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1E7-41C5-966D-45EA279BE4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37"/>
        <c:gapDepth val="125"/>
        <c:shape val="box"/>
        <c:axId val="500477376"/>
        <c:axId val="500477936"/>
        <c:axId val="0"/>
      </c:bar3DChart>
      <c:catAx>
        <c:axId val="500477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00477936"/>
        <c:crosses val="autoZero"/>
        <c:auto val="1"/>
        <c:lblAlgn val="ctr"/>
        <c:lblOffset val="100"/>
        <c:noMultiLvlLbl val="0"/>
      </c:catAx>
      <c:valAx>
        <c:axId val="500477936"/>
        <c:scaling>
          <c:orientation val="minMax"/>
          <c:max val="1000000"/>
          <c:min val="0"/>
        </c:scaling>
        <c:delete val="1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500477376"/>
        <c:crosses val="autoZero"/>
        <c:crossBetween val="between"/>
        <c:majorUnit val="20000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6263743252665116E-2"/>
          <c:y val="7.4470341162191825E-2"/>
          <c:w val="0.9909584644672399"/>
          <c:h val="0.588930306454756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94000"/>
                    <a:satMod val="103000"/>
                    <a:lumMod val="102000"/>
                  </a:schemeClr>
                </a:gs>
                <a:gs pos="50000">
                  <a:schemeClr val="accent4">
                    <a:shade val="100000"/>
                    <a:satMod val="110000"/>
                    <a:lumMod val="100000"/>
                  </a:schemeClr>
                </a:gs>
                <a:gs pos="100000">
                  <a:schemeClr val="accent4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08000"/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7DD2-4F00-A7DE-1D8E12728B0A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7DD2-4F00-A7DE-1D8E12728B0A}"/>
              </c:ext>
            </c:extLst>
          </c:dPt>
          <c:dPt>
            <c:idx val="2"/>
            <c:invertIfNegative val="0"/>
            <c:bubble3D val="0"/>
            <c:spPr>
              <a:solidFill>
                <a:srgbClr val="00709E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6-7DD2-4F00-A7DE-1D8E12728B0A}"/>
              </c:ext>
            </c:extLst>
          </c:dPt>
          <c:dLbls>
            <c:dLbl>
              <c:idx val="0"/>
              <c:layout>
                <c:manualLayout>
                  <c:x val="2.2993977530479003E-2"/>
                  <c:y val="-5.2435710665736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DD2-4F00-A7DE-1D8E12728B0A}"/>
                </c:ext>
              </c:extLst>
            </c:dLbl>
            <c:dLbl>
              <c:idx val="1"/>
              <c:layout>
                <c:manualLayout>
                  <c:x val="5.2483622005910897E-2"/>
                  <c:y val="-5.9499823275628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DD2-4F00-A7DE-1D8E12728B0A}"/>
                </c:ext>
              </c:extLst>
            </c:dLbl>
            <c:dLbl>
              <c:idx val="2"/>
              <c:layout>
                <c:manualLayout>
                  <c:x val="5.8111918547392963E-2"/>
                  <c:y val="-8.4937286224288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DD2-4F00-A7DE-1D8E12728B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1 полугодия 2018 года</c:v>
                </c:pt>
                <c:pt idx="1">
                  <c:v>план 2019 года</c:v>
                </c:pt>
                <c:pt idx="2">
                  <c:v>факт 1 полугодия 2019 года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4041603</c:v>
                </c:pt>
                <c:pt idx="1">
                  <c:v>7527617</c:v>
                </c:pt>
                <c:pt idx="2">
                  <c:v>4122355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DD2-4F00-A7DE-1D8E12728B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gapDepth val="120"/>
        <c:shape val="box"/>
        <c:axId val="204214480"/>
        <c:axId val="204210560"/>
        <c:axId val="0"/>
      </c:bar3DChart>
      <c:catAx>
        <c:axId val="204214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4210560"/>
        <c:crosses val="autoZero"/>
        <c:auto val="1"/>
        <c:lblAlgn val="ctr"/>
        <c:lblOffset val="100"/>
        <c:noMultiLvlLbl val="0"/>
      </c:catAx>
      <c:valAx>
        <c:axId val="204210560"/>
        <c:scaling>
          <c:orientation val="minMax"/>
          <c:max val="80000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20421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610805903621112E-3"/>
          <c:y val="0.11727566905835159"/>
          <c:w val="0.98262278829082506"/>
          <c:h val="0.569443165497844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94000"/>
                    <a:satMod val="103000"/>
                    <a:lumMod val="102000"/>
                  </a:schemeClr>
                </a:gs>
                <a:gs pos="50000">
                  <a:schemeClr val="accent4">
                    <a:shade val="100000"/>
                    <a:satMod val="110000"/>
                    <a:lumMod val="100000"/>
                  </a:schemeClr>
                </a:gs>
                <a:gs pos="100000">
                  <a:schemeClr val="accent4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08000"/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4-F242-4A09-A794-0676A781F680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F242-4A09-A794-0676A781F680}"/>
              </c:ext>
            </c:extLst>
          </c:dPt>
          <c:dPt>
            <c:idx val="2"/>
            <c:invertIfNegative val="0"/>
            <c:bubble3D val="0"/>
            <c:spPr>
              <a:solidFill>
                <a:srgbClr val="00709E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F242-4A09-A794-0676A781F680}"/>
              </c:ext>
            </c:extLst>
          </c:dPt>
          <c:dLbls>
            <c:dLbl>
              <c:idx val="0"/>
              <c:layout>
                <c:manualLayout>
                  <c:x val="3.4152087042106566E-2"/>
                  <c:y val="-6.1550987966054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242-4A09-A794-0676A781F680}"/>
                </c:ext>
              </c:extLst>
            </c:dLbl>
            <c:dLbl>
              <c:idx val="1"/>
              <c:layout>
                <c:manualLayout>
                  <c:x val="5.8989968527274977E-2"/>
                  <c:y val="-6.66802369632261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242-4A09-A794-0676A781F680}"/>
                </c:ext>
              </c:extLst>
            </c:dLbl>
            <c:dLbl>
              <c:idx val="2"/>
              <c:layout>
                <c:manualLayout>
                  <c:x val="4.9675762970336823E-2"/>
                  <c:y val="-7.6938734957568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42-4A09-A794-0676A781F6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1 полугодие 2018 года</c:v>
                </c:pt>
                <c:pt idx="1">
                  <c:v>план 2019 года</c:v>
                </c:pt>
                <c:pt idx="2">
                  <c:v>факт 1 полугодия 2019 год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404470</c:v>
                </c:pt>
                <c:pt idx="1">
                  <c:v>560180</c:v>
                </c:pt>
                <c:pt idx="2">
                  <c:v>410922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242-4A09-A794-0676A781F6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gapDepth val="90"/>
        <c:shape val="box"/>
        <c:axId val="204220080"/>
        <c:axId val="204209440"/>
        <c:axId val="0"/>
      </c:bar3DChart>
      <c:catAx>
        <c:axId val="204220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4209440"/>
        <c:crosses val="autoZero"/>
        <c:auto val="1"/>
        <c:lblAlgn val="ctr"/>
        <c:lblOffset val="100"/>
        <c:noMultiLvlLbl val="0"/>
      </c:catAx>
      <c:valAx>
        <c:axId val="2042094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out"/>
        <c:minorTickMark val="none"/>
        <c:tickLblPos val="none"/>
        <c:crossAx val="204220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6263743252665116E-2"/>
          <c:y val="1.6942879859796246E-3"/>
          <c:w val="0.9909584644672399"/>
          <c:h val="0.629909340311685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94000"/>
                    <a:satMod val="103000"/>
                    <a:lumMod val="102000"/>
                  </a:schemeClr>
                </a:gs>
                <a:gs pos="50000">
                  <a:schemeClr val="accent4">
                    <a:shade val="100000"/>
                    <a:satMod val="110000"/>
                    <a:lumMod val="100000"/>
                  </a:schemeClr>
                </a:gs>
                <a:gs pos="100000">
                  <a:schemeClr val="accent4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08000"/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7DD2-4F00-A7DE-1D8E12728B0A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7DD2-4F00-A7DE-1D8E12728B0A}"/>
              </c:ext>
            </c:extLst>
          </c:dPt>
          <c:dPt>
            <c:idx val="2"/>
            <c:invertIfNegative val="0"/>
            <c:bubble3D val="0"/>
            <c:spPr>
              <a:solidFill>
                <a:srgbClr val="00709E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6-7DD2-4F00-A7DE-1D8E12728B0A}"/>
              </c:ext>
            </c:extLst>
          </c:dPt>
          <c:dLbls>
            <c:dLbl>
              <c:idx val="0"/>
              <c:layout>
                <c:manualLayout>
                  <c:x val="2.2993977530479003E-2"/>
                  <c:y val="-5.2435710665736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DD2-4F00-A7DE-1D8E12728B0A}"/>
                </c:ext>
              </c:extLst>
            </c:dLbl>
            <c:dLbl>
              <c:idx val="1"/>
              <c:layout>
                <c:manualLayout>
                  <c:x val="5.2483622005910897E-2"/>
                  <c:y val="-5.9499823275628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DD2-4F00-A7DE-1D8E12728B0A}"/>
                </c:ext>
              </c:extLst>
            </c:dLbl>
            <c:dLbl>
              <c:idx val="2"/>
              <c:layout>
                <c:manualLayout>
                  <c:x val="5.8111918547392963E-2"/>
                  <c:y val="-8.4937286224288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DD2-4F00-A7DE-1D8E12728B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1 полугодия 2018 года</c:v>
                </c:pt>
                <c:pt idx="1">
                  <c:v>план 2019 года</c:v>
                </c:pt>
                <c:pt idx="2">
                  <c:v>факт 1 полугодия 2019 года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6659271</c:v>
                </c:pt>
                <c:pt idx="1">
                  <c:v>12563000</c:v>
                </c:pt>
                <c:pt idx="2">
                  <c:v>6737898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DD2-4F00-A7DE-1D8E12728B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gapDepth val="120"/>
        <c:shape val="box"/>
        <c:axId val="206455664"/>
        <c:axId val="206454544"/>
        <c:axId val="0"/>
      </c:bar3DChart>
      <c:catAx>
        <c:axId val="206455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6454544"/>
        <c:crosses val="autoZero"/>
        <c:auto val="1"/>
        <c:lblAlgn val="ctr"/>
        <c:lblOffset val="100"/>
        <c:noMultiLvlLbl val="0"/>
      </c:catAx>
      <c:valAx>
        <c:axId val="206454544"/>
        <c:scaling>
          <c:orientation val="minMax"/>
          <c:max val="150000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206455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06417098842678E-3"/>
          <c:y val="3.2963339316049639E-2"/>
          <c:w val="0.97804034964507069"/>
          <c:h val="0.6488694915642835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008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8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57A9-413E-9927-B6C49CCBCE0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57A9-413E-9927-B6C49CCBCE0C}"/>
              </c:ext>
            </c:extLst>
          </c:dPt>
          <c:dPt>
            <c:idx val="2"/>
            <c:invertIfNegative val="0"/>
            <c:bubble3D val="0"/>
            <c:spPr>
              <a:solidFill>
                <a:srgbClr val="00709E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6-57A9-413E-9927-B6C49CCBCE0C}"/>
              </c:ext>
            </c:extLst>
          </c:dPt>
          <c:dLbls>
            <c:dLbl>
              <c:idx val="0"/>
              <c:layout>
                <c:manualLayout>
                  <c:x val="2.4043017049886876E-2"/>
                  <c:y val="-1.6481669658024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7A9-413E-9927-B6C49CCBCE0C}"/>
                </c:ext>
              </c:extLst>
            </c:dLbl>
            <c:dLbl>
              <c:idx val="1"/>
              <c:layout>
                <c:manualLayout>
                  <c:x val="2.742306009334889E-2"/>
                  <c:y val="-2.22932950381389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7A9-413E-9927-B6C49CCBCE0C}"/>
                </c:ext>
              </c:extLst>
            </c:dLbl>
            <c:dLbl>
              <c:idx val="2"/>
              <c:layout>
                <c:manualLayout>
                  <c:x val="2.5902422397049835E-2"/>
                  <c:y val="-3.95008057897784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7A9-413E-9927-B6C49CCBCE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1 полугодия 2018 год</c:v>
                </c:pt>
                <c:pt idx="1">
                  <c:v>план 2019 года</c:v>
                </c:pt>
                <c:pt idx="2">
                  <c:v>факт 1 полугодия 2019 год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1099322</c:v>
                </c:pt>
                <c:pt idx="1">
                  <c:v>1594180</c:v>
                </c:pt>
                <c:pt idx="2">
                  <c:v>1117047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7A9-413E-9927-B6C49CCBCE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5701520"/>
        <c:axId val="209471168"/>
        <c:axId val="0"/>
      </c:bar3DChart>
      <c:catAx>
        <c:axId val="205701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9471168"/>
        <c:crosses val="autoZero"/>
        <c:auto val="1"/>
        <c:lblAlgn val="ctr"/>
        <c:lblOffset val="100"/>
        <c:noMultiLvlLbl val="0"/>
      </c:catAx>
      <c:valAx>
        <c:axId val="209471168"/>
        <c:scaling>
          <c:orientation val="minMax"/>
          <c:max val="20000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2057015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173209821088809E-2"/>
          <c:y val="7.3037959682570527E-2"/>
          <c:w val="0.95981335405571244"/>
          <c:h val="0.6116631249836891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94000"/>
                    <a:satMod val="103000"/>
                    <a:lumMod val="102000"/>
                  </a:schemeClr>
                </a:gs>
                <a:gs pos="50000">
                  <a:schemeClr val="accent4">
                    <a:shade val="100000"/>
                    <a:satMod val="110000"/>
                    <a:lumMod val="100000"/>
                  </a:schemeClr>
                </a:gs>
                <a:gs pos="100000">
                  <a:schemeClr val="accent4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08000"/>
                  </a:gs>
                  <a:gs pos="100000">
                    <a:srgbClr val="008000"/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BA9C-4849-98CD-639B566553B5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8018-412C-A0DE-872B1E9049A6}"/>
              </c:ext>
            </c:extLst>
          </c:dPt>
          <c:dPt>
            <c:idx val="2"/>
            <c:invertIfNegative val="0"/>
            <c:bubble3D val="0"/>
            <c:spPr>
              <a:solidFill>
                <a:srgbClr val="00709E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8018-412C-A0DE-872B1E9049A6}"/>
              </c:ext>
            </c:extLst>
          </c:dPt>
          <c:dLbls>
            <c:dLbl>
              <c:idx val="0"/>
              <c:layout>
                <c:manualLayout>
                  <c:x val="2.58126408770607E-2"/>
                  <c:y val="-3.803369640040375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A9C-4849-98CD-639B566553B5}"/>
                </c:ext>
              </c:extLst>
            </c:dLbl>
            <c:dLbl>
              <c:idx val="1"/>
              <c:layout>
                <c:manualLayout>
                  <c:x val="2.58126408770607E-2"/>
                  <c:y val="-3.803369640040370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018-412C-A0DE-872B1E9049A6}"/>
                </c:ext>
              </c:extLst>
            </c:dLbl>
            <c:dLbl>
              <c:idx val="2"/>
              <c:layout>
                <c:manualLayout>
                  <c:x val="5.1625281754121281E-2"/>
                  <c:y val="-6.52006224006920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018-412C-A0DE-872B1E9049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Лист1!$A$3:$A$5</c:f>
              <c:strCache>
                <c:ptCount val="3"/>
                <c:pt idx="0">
                  <c:v>факт 1 полугодие 2018 год</c:v>
                </c:pt>
                <c:pt idx="1">
                  <c:v>план 2019 года</c:v>
                </c:pt>
                <c:pt idx="2">
                  <c:v>факт 1 полугодие 2019 год</c:v>
                </c:pt>
              </c:strCache>
            </c:strRef>
          </c:cat>
          <c:val>
            <c:numRef>
              <c:f>Лист1!$B$3:$B$5</c:f>
              <c:numCache>
                <c:formatCode>0.0</c:formatCode>
                <c:ptCount val="3"/>
                <c:pt idx="0">
                  <c:v>43.6</c:v>
                </c:pt>
                <c:pt idx="1">
                  <c:v>46.5</c:v>
                </c:pt>
                <c:pt idx="2">
                  <c:v>25.2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018-412C-A0DE-872B1E9049A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209473408"/>
        <c:axId val="209473968"/>
        <c:axId val="0"/>
      </c:bar3DChart>
      <c:catAx>
        <c:axId val="209473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9473968"/>
        <c:crosses val="autoZero"/>
        <c:auto val="1"/>
        <c:lblAlgn val="ctr"/>
        <c:lblOffset val="100"/>
        <c:noMultiLvlLbl val="0"/>
      </c:catAx>
      <c:valAx>
        <c:axId val="2094739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one"/>
        <c:crossAx val="209473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3884576108276507E-2"/>
          <c:y val="9.4957890892773155E-4"/>
          <c:w val="0.88682398793128681"/>
          <c:h val="0.7978951120283250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008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8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5ED2-45C5-8572-DC905CB1274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5ED2-45C5-8572-DC905CB12742}"/>
              </c:ext>
            </c:extLst>
          </c:dPt>
          <c:dPt>
            <c:idx val="2"/>
            <c:invertIfNegative val="0"/>
            <c:bubble3D val="0"/>
            <c:spPr>
              <a:solidFill>
                <a:srgbClr val="00709E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6-5ED2-45C5-8572-DC905CB12742}"/>
              </c:ext>
            </c:extLst>
          </c:dPt>
          <c:dLbls>
            <c:dLbl>
              <c:idx val="0"/>
              <c:layout>
                <c:manualLayout>
                  <c:x val="1.7128240586860081E-2"/>
                  <c:y val="-3.383655226345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ED2-45C5-8572-DC905CB12742}"/>
                </c:ext>
              </c:extLst>
            </c:dLbl>
            <c:dLbl>
              <c:idx val="1"/>
              <c:layout>
                <c:manualLayout>
                  <c:x val="1.3187270468273442E-2"/>
                  <c:y val="-2.78752808134366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ED2-45C5-8572-DC905CB12742}"/>
                </c:ext>
              </c:extLst>
            </c:dLbl>
            <c:dLbl>
              <c:idx val="2"/>
              <c:layout>
                <c:manualLayout>
                  <c:x val="3.3523051223830425E-2"/>
                  <c:y val="-2.980645089484462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1057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ED2-45C5-8572-DC905CB127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1 полугодие 2018 года</c:v>
                </c:pt>
                <c:pt idx="1">
                  <c:v>план 2019 года</c:v>
                </c:pt>
                <c:pt idx="2">
                  <c:v>факт 1 полугодие 2019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918</c:v>
                </c:pt>
                <c:pt idx="1">
                  <c:v>2114</c:v>
                </c:pt>
                <c:pt idx="2">
                  <c:v>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ED2-45C5-8572-DC905CB127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9476768"/>
        <c:axId val="209477328"/>
        <c:axId val="0"/>
      </c:bar3DChart>
      <c:catAx>
        <c:axId val="209476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9477328"/>
        <c:crosses val="autoZero"/>
        <c:auto val="1"/>
        <c:lblAlgn val="ctr"/>
        <c:lblOffset val="100"/>
        <c:noMultiLvlLbl val="0"/>
      </c:catAx>
      <c:valAx>
        <c:axId val="209477328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20947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405576204494255"/>
          <c:y val="0.12333210324936392"/>
          <c:w val="0.76567789482155246"/>
          <c:h val="0.5943459690619167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94000"/>
                    <a:satMod val="103000"/>
                    <a:lumMod val="102000"/>
                  </a:schemeClr>
                </a:gs>
                <a:gs pos="50000">
                  <a:schemeClr val="accent4">
                    <a:shade val="100000"/>
                    <a:satMod val="110000"/>
                    <a:lumMod val="100000"/>
                  </a:schemeClr>
                </a:gs>
                <a:gs pos="100000">
                  <a:schemeClr val="accent4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76200" dist="19050" dir="444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08000"/>
                  </a:gs>
                  <a:gs pos="100000">
                    <a:srgbClr val="008000"/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outerShdw blurRad="76200" dist="19050" dir="444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1-11E7-41C5-966D-45EA279BE4B4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outerShdw blurRad="76200" dist="19050" dir="444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3-11E7-41C5-966D-45EA279BE4B4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2000">
                    <a:srgbClr val="00709E"/>
                  </a:gs>
                  <a:gs pos="100000">
                    <a:srgbClr val="00709E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  <a:effectLst>
                <a:outerShdw blurRad="76200" dist="19050" dir="444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6-11E7-41C5-966D-45EA279BE4B4}"/>
              </c:ext>
            </c:extLst>
          </c:dPt>
          <c:dLbls>
            <c:dLbl>
              <c:idx val="0"/>
              <c:layout>
                <c:manualLayout>
                  <c:x val="2.8952517459402603E-2"/>
                  <c:y val="-4.4848037545223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1E7-41C5-966D-45EA279BE4B4}"/>
                </c:ext>
              </c:extLst>
            </c:dLbl>
            <c:dLbl>
              <c:idx val="1"/>
              <c:layout>
                <c:manualLayout>
                  <c:x val="1.9743179324227506E-2"/>
                  <c:y val="-4.4848037545223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1E7-41C5-966D-45EA279BE4B4}"/>
                </c:ext>
              </c:extLst>
            </c:dLbl>
            <c:dLbl>
              <c:idx val="2"/>
              <c:layout>
                <c:manualLayout>
                  <c:x val="2.0009589089574606E-2"/>
                  <c:y val="-5.04540422383761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1E7-41C5-966D-45EA279BE4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1 полугодия 2018 года</c:v>
                </c:pt>
                <c:pt idx="1">
                  <c:v>план  2019 года</c:v>
                </c:pt>
                <c:pt idx="2">
                  <c:v>факт 1 полугодия 2019 год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7345725</c:v>
                </c:pt>
                <c:pt idx="1">
                  <c:v>13207878</c:v>
                </c:pt>
                <c:pt idx="2">
                  <c:v>7392243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1E7-41C5-966D-45EA279BE4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37"/>
        <c:gapDepth val="125"/>
        <c:shape val="box"/>
        <c:axId val="209711680"/>
        <c:axId val="209712240"/>
        <c:axId val="0"/>
      </c:bar3DChart>
      <c:catAx>
        <c:axId val="209711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9712240"/>
        <c:crosses val="autoZero"/>
        <c:auto val="1"/>
        <c:lblAlgn val="ctr"/>
        <c:lblOffset val="100"/>
        <c:noMultiLvlLbl val="0"/>
      </c:catAx>
      <c:valAx>
        <c:axId val="209712240"/>
        <c:scaling>
          <c:orientation val="minMax"/>
          <c:max val="15000000"/>
          <c:min val="0"/>
        </c:scaling>
        <c:delete val="1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2097116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971959994287197"/>
          <c:y val="7.0316053730248546E-2"/>
          <c:w val="0.73407132174448242"/>
          <c:h val="0.733014784024379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008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8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A18B-4CA6-88D4-002F0B00587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A18B-4CA6-88D4-002F0B00587D}"/>
              </c:ext>
            </c:extLst>
          </c:dPt>
          <c:dPt>
            <c:idx val="2"/>
            <c:invertIfNegative val="0"/>
            <c:bubble3D val="0"/>
            <c:spPr>
              <a:solidFill>
                <a:srgbClr val="00709E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A18B-4CA6-88D4-002F0B00587D}"/>
              </c:ext>
            </c:extLst>
          </c:dPt>
          <c:dLbls>
            <c:dLbl>
              <c:idx val="0"/>
              <c:layout>
                <c:manualLayout>
                  <c:x val="1.2773344544373793E-2"/>
                  <c:y val="-3.4991286618588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8B-4CA6-88D4-002F0B00587D}"/>
                </c:ext>
              </c:extLst>
            </c:dLbl>
            <c:dLbl>
              <c:idx val="1"/>
              <c:layout>
                <c:manualLayout>
                  <c:x val="1.9160016816560693E-2"/>
                  <c:y val="-6.4091121379342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8B-4CA6-88D4-002F0B00587D}"/>
                </c:ext>
              </c:extLst>
            </c:dLbl>
            <c:dLbl>
              <c:idx val="2"/>
              <c:layout>
                <c:manualLayout>
                  <c:x val="1.7563348748513855E-2"/>
                  <c:y val="-4.082316772168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8B-4CA6-88D4-002F0B0058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1 полугодия 2018 года</c:v>
                </c:pt>
                <c:pt idx="1">
                  <c:v>план  2019 года  </c:v>
                </c:pt>
                <c:pt idx="2">
                  <c:v>факт 1 полугодия 2019  года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59</c:v>
                </c:pt>
                <c:pt idx="1">
                  <c:v>160</c:v>
                </c:pt>
                <c:pt idx="2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18B-4CA6-88D4-002F0B0058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9714480"/>
        <c:axId val="209715040"/>
        <c:axId val="0"/>
      </c:bar3DChart>
      <c:catAx>
        <c:axId val="20971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9715040"/>
        <c:crosses val="autoZero"/>
        <c:auto val="1"/>
        <c:lblAlgn val="ctr"/>
        <c:lblOffset val="100"/>
        <c:noMultiLvlLbl val="0"/>
      </c:catAx>
      <c:valAx>
        <c:axId val="209715040"/>
        <c:scaling>
          <c:orientation val="minMax"/>
          <c:max val="2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209714480"/>
        <c:crosses val="autoZero"/>
        <c:crossBetween val="between"/>
        <c:majorUnit val="5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0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9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0.55391</cdr:x>
      <cdr:y>0.19332</cdr:y>
    </cdr:from>
    <cdr:to>
      <cdr:x>0.67778</cdr:x>
      <cdr:y>0.37249</cdr:y>
    </cdr:to>
    <cdr:cxnSp macro="">
      <cdr:nvCxnSpPr>
        <cdr:cNvPr id="2" name="Соединительная линия уступом 1"/>
        <cdr:cNvCxnSpPr/>
      </cdr:nvCxnSpPr>
      <cdr:spPr>
        <a:xfrm xmlns:a="http://schemas.openxmlformats.org/drawingml/2006/main">
          <a:off x="2421304" y="446887"/>
          <a:ext cx="541458" cy="414179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 w="28575">
          <a:solidFill>
            <a:srgbClr val="00709E"/>
          </a:solidFill>
          <a:prstDash val="dash"/>
          <a:headEnd type="triangle"/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0.57054</cdr:x>
      <cdr:y>0.54636</cdr:y>
    </cdr:from>
    <cdr:to>
      <cdr:x>0.69753</cdr:x>
      <cdr:y>0.66864</cdr:y>
    </cdr:to>
    <cdr:sp macro="" textlink="">
      <cdr:nvSpPr>
        <cdr:cNvPr id="2" name="TextBox 5"/>
        <cdr:cNvSpPr txBox="1"/>
      </cdr:nvSpPr>
      <cdr:spPr>
        <a:xfrm xmlns:a="http://schemas.openxmlformats.org/drawingml/2006/main">
          <a:off x="2424814" y="1237747"/>
          <a:ext cx="539712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5,1%</a:t>
          </a:r>
          <a:endParaRPr lang="ru-RU" sz="1200" b="1" dirty="0">
            <a:solidFill>
              <a:schemeClr val="accent6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7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&lt;заголовок&gt;</a:t>
            </a:r>
          </a:p>
        </p:txBody>
      </p:sp>
      <p:sp>
        <p:nvSpPr>
          <p:cNvPr id="7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ru-R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</a:p>
        </p:txBody>
      </p:sp>
      <p:sp>
        <p:nvSpPr>
          <p:cNvPr id="7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ru-R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</a:p>
        </p:txBody>
      </p:sp>
      <p:sp>
        <p:nvSpPr>
          <p:cNvPr id="7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5662CF1F-1FC6-4DB9-A144-8584A230DD8D}" type="slidenum">
              <a:rPr lang="ru-R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45574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20880" cy="44503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4" name="CustomShape 2"/>
          <p:cNvSpPr/>
          <p:nvPr/>
        </p:nvSpPr>
        <p:spPr>
          <a:xfrm>
            <a:off x="3850560" y="9430200"/>
            <a:ext cx="2928240" cy="47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818921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20880" cy="44503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4" name="CustomShape 2"/>
          <p:cNvSpPr/>
          <p:nvPr/>
        </p:nvSpPr>
        <p:spPr>
          <a:xfrm>
            <a:off x="3850560" y="9430200"/>
            <a:ext cx="2928240" cy="47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072379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20880" cy="44503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4" name="CustomShape 2"/>
          <p:cNvSpPr/>
          <p:nvPr/>
        </p:nvSpPr>
        <p:spPr>
          <a:xfrm>
            <a:off x="3850560" y="9430200"/>
            <a:ext cx="2928240" cy="47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4146596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20880" cy="44503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4" name="CustomShape 2"/>
          <p:cNvSpPr/>
          <p:nvPr/>
        </p:nvSpPr>
        <p:spPr>
          <a:xfrm>
            <a:off x="3850560" y="9430200"/>
            <a:ext cx="2928240" cy="47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153616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20880" cy="44503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4" name="CustomShape 2"/>
          <p:cNvSpPr/>
          <p:nvPr/>
        </p:nvSpPr>
        <p:spPr>
          <a:xfrm>
            <a:off x="3850560" y="9430200"/>
            <a:ext cx="2928240" cy="47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459011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20880" cy="44503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4" name="CustomShape 2"/>
          <p:cNvSpPr/>
          <p:nvPr/>
        </p:nvSpPr>
        <p:spPr>
          <a:xfrm>
            <a:off x="3850560" y="9430200"/>
            <a:ext cx="2928240" cy="47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64930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20880" cy="44503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4" name="CustomShape 2"/>
          <p:cNvSpPr/>
          <p:nvPr/>
        </p:nvSpPr>
        <p:spPr>
          <a:xfrm>
            <a:off x="3850560" y="9430200"/>
            <a:ext cx="2928240" cy="47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39949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629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043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44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170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848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989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414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31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674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535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135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438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3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image" Target="../media/image15.pn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3" Type="http://schemas.openxmlformats.org/officeDocument/2006/relationships/image" Target="../media/image18.png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8.xml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 flipH="1">
            <a:off x="1" y="6542139"/>
            <a:ext cx="7987322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536259" y="404625"/>
            <a:ext cx="6451064" cy="3937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637731" cy="1314002"/>
          </a:xfrm>
          <a:prstGeom prst="rect">
            <a:avLst/>
          </a:prstGeom>
        </p:spPr>
      </p:pic>
      <p:sp>
        <p:nvSpPr>
          <p:cNvPr id="81" name="CustomShape 2"/>
          <p:cNvSpPr/>
          <p:nvPr/>
        </p:nvSpPr>
        <p:spPr>
          <a:xfrm>
            <a:off x="2945518" y="1964135"/>
            <a:ext cx="6091697" cy="174550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9920" tIns="39960" rIns="79920" bIns="39960"/>
          <a:lstStyle/>
          <a:p>
            <a:pPr>
              <a:lnSpc>
                <a:spcPct val="100000"/>
              </a:lnSpc>
            </a:pPr>
            <a:r>
              <a:rPr lang="ru-RU" sz="2800" b="1" strike="noStrike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Итоги развития отрасли культуры Тюменской области </a:t>
            </a:r>
            <a:r>
              <a:rPr lang="ru-RU" sz="2800" b="1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по итогам</a:t>
            </a:r>
            <a:r>
              <a:rPr lang="ru-RU" sz="2800" b="1" strike="noStrike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ru-RU" sz="2800" b="1" strike="noStrike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1 полугодия 2018/2019 гг.  </a:t>
            </a:r>
            <a:endParaRPr lang="ru-RU" sz="2800" b="1" i="1" strike="noStrike" spc="-1" dirty="0">
              <a:solidFill>
                <a:srgbClr val="04247E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CustomShape 3"/>
          <p:cNvSpPr/>
          <p:nvPr/>
        </p:nvSpPr>
        <p:spPr>
          <a:xfrm>
            <a:off x="8761680" y="6598800"/>
            <a:ext cx="365040" cy="21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CustomShape 4"/>
          <p:cNvSpPr/>
          <p:nvPr/>
        </p:nvSpPr>
        <p:spPr>
          <a:xfrm>
            <a:off x="4177487" y="6002537"/>
            <a:ext cx="1813880" cy="3204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Тюмень, </a:t>
            </a:r>
            <a:r>
              <a:rPr lang="ru-RU" sz="1400" b="1" strike="noStrike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201</a:t>
            </a:r>
            <a:r>
              <a:rPr lang="ru-RU" sz="1400" b="1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9 </a:t>
            </a:r>
            <a:r>
              <a:rPr lang="ru-RU" sz="1400" b="1" strike="noStrike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год  </a:t>
            </a:r>
            <a:endParaRPr lang="ru-RU" sz="1400" b="1" strike="noStrike" spc="-1" dirty="0">
              <a:solidFill>
                <a:srgbClr val="04247E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09169" y="5867258"/>
            <a:ext cx="1234830" cy="990742"/>
          </a:xfrm>
          <a:prstGeom prst="rect">
            <a:avLst/>
          </a:prstGeom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2766647" y="1453662"/>
            <a:ext cx="0" cy="4329723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68" y="4553139"/>
            <a:ext cx="1523964" cy="60025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5" y="1609848"/>
            <a:ext cx="1222396" cy="9258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46" y="3001115"/>
            <a:ext cx="1154409" cy="9484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72327" y="-343730"/>
            <a:ext cx="1427943" cy="211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9177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 flipH="1" flipV="1">
            <a:off x="1" y="6569435"/>
            <a:ext cx="7699331" cy="2936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194477" y="864966"/>
            <a:ext cx="7225421" cy="0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316898" cy="1056588"/>
          </a:xfrm>
          <a:prstGeom prst="rect">
            <a:avLst/>
          </a:prstGeom>
        </p:spPr>
      </p:pic>
      <p:sp>
        <p:nvSpPr>
          <p:cNvPr id="82" name="CustomShape 3"/>
          <p:cNvSpPr/>
          <p:nvPr/>
        </p:nvSpPr>
        <p:spPr>
          <a:xfrm>
            <a:off x="8761680" y="6319122"/>
            <a:ext cx="365040" cy="4902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</a:t>
            </a:r>
            <a:endParaRPr lang="ru-RU" sz="1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699332" y="6034062"/>
            <a:ext cx="988541" cy="7931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26724" y="-252217"/>
            <a:ext cx="1047778" cy="15522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68215" y="33969"/>
            <a:ext cx="70762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Итоги развития отрасли культуры </a:t>
            </a:r>
          </a:p>
          <a:p>
            <a:pPr algn="ctr">
              <a:lnSpc>
                <a:spcPct val="100000"/>
              </a:lnSpc>
            </a:pPr>
            <a:r>
              <a:rPr lang="ru-RU" sz="1600" b="1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представлены по итогам реализации задач и достижения показателей Государственной программы Тюменской области «Развитие культуры»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9440" y="1494686"/>
            <a:ext cx="18269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4247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endParaRPr lang="ru-RU" sz="3600" dirty="0">
              <a:solidFill>
                <a:srgbClr val="04247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34549" y="1591905"/>
            <a:ext cx="6818347" cy="716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ru-RU" sz="2000" dirty="0">
                <a:solidFill>
                  <a:srgbClr val="04247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библиотечного дела с учетом многофункциональности и специализации в культурно-просветительской работе с населением;</a:t>
            </a:r>
            <a:endParaRPr lang="ru-RU" sz="2000" dirty="0">
              <a:solidFill>
                <a:srgbClr val="04247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5620" y="2407108"/>
            <a:ext cx="18269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4247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</a:t>
            </a:r>
            <a:endParaRPr lang="ru-RU" sz="3600" dirty="0">
              <a:solidFill>
                <a:srgbClr val="04247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16330" y="2417663"/>
            <a:ext cx="68547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ru-RU" sz="2000" dirty="0">
                <a:solidFill>
                  <a:srgbClr val="04247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музейной деятельности и сохранение народных художественных промыслов и ремесел с применением традиционных </a:t>
            </a:r>
            <a:r>
              <a:rPr lang="ru-RU" sz="2000" dirty="0" smtClean="0">
                <a:solidFill>
                  <a:srgbClr val="04247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инновационных </a:t>
            </a:r>
            <a:r>
              <a:rPr lang="ru-RU" sz="2000" dirty="0">
                <a:solidFill>
                  <a:srgbClr val="04247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 работы;</a:t>
            </a:r>
            <a:endParaRPr lang="ru-RU" sz="2000" dirty="0">
              <a:solidFill>
                <a:srgbClr val="04247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012131" y="3251497"/>
            <a:ext cx="6893237" cy="927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ru-RU" sz="2000" dirty="0">
                <a:solidFill>
                  <a:srgbClr val="04247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Сохранение и развитие профессиональных искусств, традиционной народной культуры, народного самодеятельного творчества и обеспечение доступа населения к информационным ресурсам;</a:t>
            </a:r>
            <a:endParaRPr lang="ru-RU" sz="2000" dirty="0">
              <a:solidFill>
                <a:srgbClr val="04247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964343" y="5363969"/>
            <a:ext cx="6850111" cy="927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ru-RU" sz="2000" dirty="0" smtClean="0">
                <a:solidFill>
                  <a:srgbClr val="04247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поэтапного доступа социально – ориентированных – некоммерческих организаций, негосударственных организаций в сфере культуры и искусства к бюджетным средствам.</a:t>
            </a:r>
            <a:endParaRPr lang="ru-RU" sz="2000" dirty="0">
              <a:solidFill>
                <a:srgbClr val="04247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9568" y="5419338"/>
            <a:ext cx="18269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4247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5</a:t>
            </a:r>
            <a:endParaRPr lang="ru-RU" sz="3600" dirty="0">
              <a:solidFill>
                <a:srgbClr val="04247E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H="1">
            <a:off x="2158306" y="2306326"/>
            <a:ext cx="6570835" cy="8984"/>
          </a:xfrm>
          <a:prstGeom prst="line">
            <a:avLst/>
          </a:prstGeom>
          <a:ln w="6350" cmpd="sng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2139798" y="3188636"/>
            <a:ext cx="6680735" cy="10921"/>
          </a:xfrm>
          <a:prstGeom prst="line">
            <a:avLst/>
          </a:prstGeom>
          <a:ln w="6350" cmpd="sng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 flipV="1">
            <a:off x="2103357" y="4191356"/>
            <a:ext cx="6680735" cy="56086"/>
          </a:xfrm>
          <a:prstGeom prst="line">
            <a:avLst/>
          </a:prstGeom>
          <a:ln w="6350" cmpd="sng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4109" y="3340952"/>
            <a:ext cx="19423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4247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 </a:t>
            </a:r>
            <a:endParaRPr lang="ru-RU" sz="3600" dirty="0">
              <a:solidFill>
                <a:srgbClr val="04247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1992" y="820932"/>
            <a:ext cx="8212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Цель </a:t>
            </a:r>
            <a:r>
              <a:rPr lang="ru-RU" sz="2000" b="1" spc="-1" dirty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Программы: </a:t>
            </a:r>
            <a:endParaRPr lang="ru-RU" sz="2000" b="1" spc="-1" dirty="0" smtClean="0">
              <a:solidFill>
                <a:srgbClr val="04247E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b="1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«</a:t>
            </a:r>
            <a:r>
              <a:rPr lang="ru-RU" sz="2000" b="1" spc="-1" dirty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Удовлетворение потребностей населения в услугах культуры»</a:t>
            </a:r>
            <a:endParaRPr lang="ru-RU" sz="2000" b="1" spc="-1" dirty="0">
              <a:solidFill>
                <a:srgbClr val="04247E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1731" y="4253374"/>
            <a:ext cx="18269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4247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4</a:t>
            </a:r>
            <a:endParaRPr lang="ru-RU" sz="3600" dirty="0">
              <a:solidFill>
                <a:srgbClr val="04247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97103" y="4372599"/>
            <a:ext cx="6893237" cy="72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ru-RU" sz="2000" dirty="0" smtClean="0">
                <a:solidFill>
                  <a:srgbClr val="04247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условий для обеспечения жителей услугами муниципальных учреждений культуры и дополнительного образования детей</a:t>
            </a:r>
            <a:r>
              <a:rPr lang="en-US" sz="2000" dirty="0" smtClean="0">
                <a:solidFill>
                  <a:srgbClr val="04247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>
              <a:solidFill>
                <a:srgbClr val="04247E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2080945" y="5241179"/>
            <a:ext cx="6680735" cy="56086"/>
          </a:xfrm>
          <a:prstGeom prst="line">
            <a:avLst/>
          </a:prstGeom>
          <a:ln w="6350" cmpd="sng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12588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 flipH="1" flipV="1">
            <a:off x="1" y="6569435"/>
            <a:ext cx="7699331" cy="2936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190218" y="650286"/>
            <a:ext cx="7225421" cy="0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78" y="0"/>
            <a:ext cx="1081640" cy="867833"/>
          </a:xfrm>
          <a:prstGeom prst="rect">
            <a:avLst/>
          </a:prstGeom>
        </p:spPr>
      </p:pic>
      <p:sp>
        <p:nvSpPr>
          <p:cNvPr id="82" name="CustomShape 3"/>
          <p:cNvSpPr/>
          <p:nvPr/>
        </p:nvSpPr>
        <p:spPr>
          <a:xfrm>
            <a:off x="8761680" y="6319122"/>
            <a:ext cx="365040" cy="4902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</a:t>
            </a:r>
            <a:endParaRPr lang="ru-RU" sz="1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699332" y="6034062"/>
            <a:ext cx="988541" cy="7931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65475" y="-221164"/>
            <a:ext cx="1031734" cy="15284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45898" y="138388"/>
            <a:ext cx="67624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pc="-1" dirty="0" smtClean="0">
                <a:solidFill>
                  <a:srgbClr val="04247E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Показатели эффективности реализации Программы</a:t>
            </a:r>
            <a:endParaRPr lang="ru-RU" sz="2000" spc="-1" dirty="0">
              <a:solidFill>
                <a:srgbClr val="04247E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9855" y="1219344"/>
            <a:ext cx="866250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Библиотеки</a:t>
            </a:r>
            <a:r>
              <a:rPr lang="en-US" sz="1400" b="1" i="1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ru-RU" sz="1400" b="1" i="1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1400" b="1" i="1" dirty="0">
              <a:solidFill>
                <a:srgbClr val="008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Увеличение посещаемости библиотек по отношению к уровню 2018 года,</a:t>
            </a:r>
            <a:r>
              <a:rPr lang="en-US" sz="1400" b="1" i="1" dirty="0">
                <a:solidFill>
                  <a:srgbClr val="04247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%;</a:t>
            </a:r>
            <a:endParaRPr lang="ru-RU" sz="1400" b="1" i="1" dirty="0" smtClean="0">
              <a:solidFill>
                <a:srgbClr val="04247E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Увеличение количества зарегистрированных пользователей библиотек по отношению к 2018 году, %</a:t>
            </a:r>
            <a:r>
              <a:rPr lang="en-US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ru-RU" sz="1400" b="1" i="1" dirty="0" smtClean="0">
              <a:solidFill>
                <a:srgbClr val="04247E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Увеличение книговыдачи в муниципальных библиотеках по отношению к 2018 году, %</a:t>
            </a:r>
            <a:r>
              <a:rPr lang="en-US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ru-RU" sz="1400" b="1" i="1" dirty="0" smtClean="0">
              <a:solidFill>
                <a:srgbClr val="04247E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400" b="1" i="1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Музеи</a:t>
            </a:r>
            <a:r>
              <a:rPr lang="en-US" sz="1400" b="1" i="1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ru-RU" sz="1400" b="1" i="1" dirty="0">
              <a:solidFill>
                <a:srgbClr val="008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Увеличение </a:t>
            </a: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посещаемости музейных учреждений </a:t>
            </a: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 отношению к уровню 2018 года,%;</a:t>
            </a:r>
            <a:endParaRPr lang="ru-RU" sz="1400" b="1" i="1" dirty="0">
              <a:solidFill>
                <a:srgbClr val="04247E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Количество мероприятий, популяризирующих декоративно – прикладное творчество, ед.</a:t>
            </a:r>
            <a:r>
              <a:rPr lang="en-US" sz="1400" b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ru-RU" sz="1400" b="1" dirty="0" smtClean="0">
              <a:solidFill>
                <a:srgbClr val="04247E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Доля представленных (во всех формах) зрителю музейных предметов в общем количестве предметов основного фонда, %</a:t>
            </a:r>
            <a:r>
              <a:rPr lang="en-US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ru-RU" sz="1400" b="1" i="1" dirty="0" smtClean="0">
              <a:solidFill>
                <a:srgbClr val="04247E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ru-RU" sz="1400" b="1" i="1" dirty="0" smtClean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Культурно – досуговые и театрально – зрелищные учреждения</a:t>
            </a:r>
            <a:r>
              <a:rPr lang="en-US" sz="1400" b="1" i="1" dirty="0" smtClean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ru-RU" sz="1400" b="1" i="1" dirty="0" smtClean="0">
              <a:solidFill>
                <a:srgbClr val="008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Увеличение посещаемости культурно – досуговых учреждений по отношению к уровню 2018 года, %</a:t>
            </a:r>
            <a:r>
              <a:rPr lang="en-US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ru-RU" sz="1400" b="1" i="1" dirty="0" smtClean="0">
              <a:solidFill>
                <a:srgbClr val="04247E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Увеличение </a:t>
            </a: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посещаемости </a:t>
            </a: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театрально-концертных </a:t>
            </a: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учреждений </a:t>
            </a: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 </a:t>
            </a: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отношению к уровню 2018 года, %</a:t>
            </a:r>
            <a:r>
              <a:rPr lang="en-US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ru-RU" sz="1400" b="1" i="1" dirty="0" smtClean="0">
              <a:solidFill>
                <a:srgbClr val="04247E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Количество новых концертных, театрально – зрелищных и иных программ в год, ед.</a:t>
            </a:r>
            <a:r>
              <a:rPr lang="en-US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ru-RU" sz="1400" b="1" i="1" dirty="0" smtClean="0">
              <a:solidFill>
                <a:srgbClr val="04247E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ru-RU" sz="1400" b="1" i="1" dirty="0" smtClean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Общие показатели</a:t>
            </a:r>
            <a:r>
              <a:rPr lang="en-US" sz="1400" b="1" i="1" dirty="0" smtClean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ru-RU" sz="1400" b="1" i="1" dirty="0" smtClean="0">
              <a:solidFill>
                <a:srgbClr val="008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Удельный </a:t>
            </a: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вес </a:t>
            </a: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объектов </a:t>
            </a: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(помещений</a:t>
            </a: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 муниципальных </a:t>
            </a: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учреждений </a:t>
            </a: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культуры, находящихся в удовлетворительном состоянии, %; </a:t>
            </a:r>
            <a:endParaRPr lang="ru-RU" sz="1400" b="1" i="1" dirty="0">
              <a:solidFill>
                <a:srgbClr val="04247E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Количество реализованных проектов с привлечением социально-ориентированных </a:t>
            </a: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некоммерческих </a:t>
            </a: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организаций</a:t>
            </a: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нарастающим итогом к 2018 году, ед.</a:t>
            </a: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1400" b="1" i="1" dirty="0" smtClean="0">
              <a:solidFill>
                <a:srgbClr val="04247E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9855" y="662117"/>
            <a:ext cx="88278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Целевой  </a:t>
            </a:r>
            <a:r>
              <a:rPr lang="ru-RU" sz="14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показатель</a:t>
            </a:r>
            <a:r>
              <a:rPr lang="en-US" sz="1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sz="1400" b="1" dirty="0" smtClean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1400" b="1" i="1" dirty="0">
                <a:solidFill>
                  <a:srgbClr val="04247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посещаемости учреждений культуры по отношению к уровню 2018 </a:t>
            </a:r>
            <a:r>
              <a:rPr lang="ru-RU" sz="1400" b="1" i="1" dirty="0" smtClean="0">
                <a:solidFill>
                  <a:srgbClr val="04247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года</a:t>
            </a:r>
            <a:endParaRPr lang="ru-RU" sz="1400" b="1" dirty="0">
              <a:solidFill>
                <a:srgbClr val="04247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01557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 flipH="1" flipV="1">
            <a:off x="187003" y="6598800"/>
            <a:ext cx="7728698" cy="6716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250693" y="768855"/>
            <a:ext cx="7225421" cy="0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1310183" cy="1051200"/>
          </a:xfrm>
          <a:prstGeom prst="rect">
            <a:avLst/>
          </a:prstGeom>
        </p:spPr>
      </p:pic>
      <p:sp>
        <p:nvSpPr>
          <p:cNvPr id="82" name="CustomShape 3"/>
          <p:cNvSpPr/>
          <p:nvPr/>
        </p:nvSpPr>
        <p:spPr>
          <a:xfrm>
            <a:off x="8761680" y="6381903"/>
            <a:ext cx="365040" cy="42749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</a:t>
            </a:r>
            <a:endParaRPr lang="ru-RU" sz="1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771694" y="6022409"/>
            <a:ext cx="980883" cy="7869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62171" y="-617120"/>
            <a:ext cx="928573" cy="2235077"/>
          </a:xfrm>
          <a:prstGeom prst="rect">
            <a:avLst/>
          </a:prstGeom>
        </p:spPr>
      </p:pic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2575147513"/>
              </p:ext>
            </p:extLst>
          </p:nvPr>
        </p:nvGraphicFramePr>
        <p:xfrm>
          <a:off x="626930" y="1095604"/>
          <a:ext cx="8220316" cy="3599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0" name="Прямоугольник 39"/>
          <p:cNvSpPr/>
          <p:nvPr/>
        </p:nvSpPr>
        <p:spPr>
          <a:xfrm>
            <a:off x="712497" y="139677"/>
            <a:ext cx="80491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u="sng" spc="-1" dirty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П</a:t>
            </a:r>
            <a:r>
              <a:rPr lang="ru-RU" sz="1600" b="1" u="sng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оказатель цели Программы</a:t>
            </a:r>
            <a:r>
              <a:rPr lang="ru-RU" sz="1600" b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0000"/>
              </a:lnSpc>
            </a:pPr>
            <a:r>
              <a:rPr lang="ru-RU" sz="16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«Увеличение посещаемости учреждений культуры по отношению к 2018 года»</a:t>
            </a:r>
            <a:endParaRPr lang="ru-RU" sz="1600" i="1" spc="-1" dirty="0">
              <a:solidFill>
                <a:schemeClr val="accent5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ustomShape 10"/>
          <p:cNvSpPr/>
          <p:nvPr/>
        </p:nvSpPr>
        <p:spPr>
          <a:xfrm>
            <a:off x="1481171" y="3162123"/>
            <a:ext cx="540918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endParaRPr lang="ru-RU" sz="1400" b="1" i="1" strike="noStrike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ustomShape 10"/>
          <p:cNvSpPr/>
          <p:nvPr/>
        </p:nvSpPr>
        <p:spPr>
          <a:xfrm>
            <a:off x="7997142" y="892890"/>
            <a:ext cx="1068255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200" b="1" i="1" strike="noStrike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Тыс. </a:t>
            </a:r>
            <a:r>
              <a:rPr lang="ru-RU" sz="1200" b="1" i="1" strike="noStrike" spc="-1" dirty="0" err="1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посещ</a:t>
            </a:r>
            <a:r>
              <a:rPr lang="ru-RU" sz="1200" b="1" i="1" strike="noStrike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.</a:t>
            </a:r>
            <a:endParaRPr lang="ru-RU" sz="1200" b="1" i="1" strike="noStrike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4184" y="1674069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</a:rPr>
              <a:t>7 %</a:t>
            </a:r>
            <a:endParaRPr lang="ru-RU" sz="16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42" name="Соединительная линия уступом 41"/>
          <p:cNvCxnSpPr/>
          <p:nvPr/>
        </p:nvCxnSpPr>
        <p:spPr>
          <a:xfrm rot="16200000" flipH="1">
            <a:off x="5211004" y="1710192"/>
            <a:ext cx="794839" cy="630616"/>
          </a:xfrm>
          <a:prstGeom prst="bentConnector3">
            <a:avLst>
              <a:gd name="adj1" fmla="val 50000"/>
            </a:avLst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/>
          <p:nvPr/>
        </p:nvCxnSpPr>
        <p:spPr>
          <a:xfrm>
            <a:off x="3211800" y="3242682"/>
            <a:ext cx="2711932" cy="12672"/>
          </a:xfrm>
          <a:prstGeom prst="bentConnector3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"/>
          <p:cNvSpPr txBox="1"/>
          <p:nvPr/>
        </p:nvSpPr>
        <p:spPr>
          <a:xfrm>
            <a:off x="5342712" y="2931011"/>
            <a:ext cx="581020" cy="34463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Соединительная линия уступом 26"/>
          <p:cNvCxnSpPr/>
          <p:nvPr/>
        </p:nvCxnSpPr>
        <p:spPr>
          <a:xfrm flipV="1">
            <a:off x="990911" y="5477948"/>
            <a:ext cx="2393706" cy="1958"/>
          </a:xfrm>
          <a:prstGeom prst="bentConnector3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/>
          <p:nvPr/>
        </p:nvCxnSpPr>
        <p:spPr>
          <a:xfrm>
            <a:off x="985083" y="5243337"/>
            <a:ext cx="2399534" cy="3833"/>
          </a:xfrm>
          <a:prstGeom prst="bentConnector3">
            <a:avLst/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"/>
          <p:cNvSpPr txBox="1"/>
          <p:nvPr/>
        </p:nvSpPr>
        <p:spPr>
          <a:xfrm>
            <a:off x="3384617" y="5138205"/>
            <a:ext cx="5479873" cy="78018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7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достижения показателя к плану 2019 года</a:t>
            </a:r>
          </a:p>
          <a:p>
            <a:r>
              <a:rPr lang="ru-RU" sz="12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достижения показателя к аналогичному периоду 2018 года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8095330" y="1151428"/>
            <a:ext cx="7615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39910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 flipH="1">
            <a:off x="1" y="6583083"/>
            <a:ext cx="7987322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969210" y="872073"/>
            <a:ext cx="7397087" cy="21551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75"/>
            <a:ext cx="1230498" cy="987267"/>
          </a:xfrm>
          <a:prstGeom prst="rect">
            <a:avLst/>
          </a:prstGeom>
        </p:spPr>
      </p:pic>
      <p:sp>
        <p:nvSpPr>
          <p:cNvPr id="82" name="CustomShape 3"/>
          <p:cNvSpPr/>
          <p:nvPr/>
        </p:nvSpPr>
        <p:spPr>
          <a:xfrm>
            <a:off x="8772106" y="6387152"/>
            <a:ext cx="354613" cy="470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</a:t>
            </a:r>
            <a:endParaRPr lang="ru-RU" sz="1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885256" y="6077695"/>
            <a:ext cx="928566" cy="7450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55210" y="-308248"/>
            <a:ext cx="1280542" cy="1897038"/>
          </a:xfrm>
          <a:prstGeom prst="rect">
            <a:avLst/>
          </a:prstGeom>
        </p:spPr>
      </p:pic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110899165"/>
              </p:ext>
            </p:extLst>
          </p:nvPr>
        </p:nvGraphicFramePr>
        <p:xfrm>
          <a:off x="219605" y="1530201"/>
          <a:ext cx="4213886" cy="2365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0" name="Прямоугольник 39"/>
          <p:cNvSpPr/>
          <p:nvPr/>
        </p:nvSpPr>
        <p:spPr>
          <a:xfrm>
            <a:off x="219605" y="913000"/>
            <a:ext cx="42509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Увеличение посещаемости библиотек по отношению к уровню 2018 года, %</a:t>
            </a:r>
            <a:endParaRPr lang="ru-RU" sz="1400" i="1" spc="-1" dirty="0">
              <a:solidFill>
                <a:schemeClr val="accent5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806981909"/>
              </p:ext>
            </p:extLst>
          </p:nvPr>
        </p:nvGraphicFramePr>
        <p:xfrm>
          <a:off x="4667753" y="1473432"/>
          <a:ext cx="4090526" cy="2475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587397" y="843235"/>
            <a:ext cx="44822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Увеличение количества зарегистрированных пользователей библиотек по отношению к 2018 году, %</a:t>
            </a:r>
            <a:endParaRPr lang="ru-RU" sz="1400" i="1" spc="-1" dirty="0">
              <a:solidFill>
                <a:schemeClr val="accent5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560519" y="988718"/>
            <a:ext cx="31672" cy="2781920"/>
          </a:xfrm>
          <a:prstGeom prst="line">
            <a:avLst/>
          </a:prstGeom>
          <a:ln w="6350" cmpd="sng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stomShape 24"/>
          <p:cNvSpPr/>
          <p:nvPr/>
        </p:nvSpPr>
        <p:spPr>
          <a:xfrm>
            <a:off x="734438" y="277321"/>
            <a:ext cx="8335161" cy="103449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Развитие </a:t>
            </a:r>
            <a:r>
              <a:rPr lang="ru-RU" sz="1600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библиотечного дела с учетом </a:t>
            </a:r>
            <a:r>
              <a:rPr lang="ru-RU" sz="1600" b="1" strike="noStrike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многофункциональности </a:t>
            </a:r>
            <a:r>
              <a:rPr lang="ru-RU" sz="1600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и специализации </a:t>
            </a:r>
            <a:endParaRPr lang="ru-RU" sz="1600" b="1" strike="noStrike" spc="-1" dirty="0" smtClean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в </a:t>
            </a:r>
            <a:r>
              <a:rPr lang="ru-RU" sz="1600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культурно – просветительской </a:t>
            </a:r>
            <a:r>
              <a:rPr lang="ru-RU" sz="1600" b="1" strike="noStrike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работе </a:t>
            </a:r>
            <a:r>
              <a:rPr lang="ru-RU" sz="1600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с </a:t>
            </a:r>
            <a:r>
              <a:rPr lang="ru-RU" sz="1600" b="1" strike="noStrike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населением</a:t>
            </a:r>
            <a:endParaRPr lang="ru-RU" sz="1600" b="0" strike="noStrike" spc="-1" dirty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CustomShape 10"/>
          <p:cNvSpPr/>
          <p:nvPr/>
        </p:nvSpPr>
        <p:spPr>
          <a:xfrm>
            <a:off x="3922224" y="-8968"/>
            <a:ext cx="1364606" cy="5115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Задача 1.</a:t>
            </a:r>
            <a:endParaRPr lang="ru-RU" sz="2000" b="1" strike="noStrike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896128" y="1579598"/>
            <a:ext cx="5652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8261831" y="1695940"/>
            <a:ext cx="778428" cy="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ustomShape 10"/>
          <p:cNvSpPr/>
          <p:nvPr/>
        </p:nvSpPr>
        <p:spPr>
          <a:xfrm>
            <a:off x="3896128" y="1163611"/>
            <a:ext cx="616868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</a:p>
          <a:p>
            <a:pPr>
              <a:lnSpc>
                <a:spcPct val="100000"/>
              </a:lnSpc>
            </a:pPr>
            <a:r>
              <a:rPr lang="ru-RU" sz="1200" b="1" i="1" spc="-1" dirty="0" err="1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</a:t>
            </a: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Соединительная линия уступом 42"/>
          <p:cNvCxnSpPr/>
          <p:nvPr/>
        </p:nvCxnSpPr>
        <p:spPr>
          <a:xfrm rot="16200000" flipH="1">
            <a:off x="2537864" y="2103183"/>
            <a:ext cx="732627" cy="371952"/>
          </a:xfrm>
          <a:prstGeom prst="bentConnector3">
            <a:avLst>
              <a:gd name="adj1" fmla="val 50000"/>
            </a:avLst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ная линия уступом 43"/>
          <p:cNvCxnSpPr/>
          <p:nvPr/>
        </p:nvCxnSpPr>
        <p:spPr>
          <a:xfrm rot="16200000" flipH="1">
            <a:off x="6975136" y="2020095"/>
            <a:ext cx="494342" cy="326383"/>
          </a:xfrm>
          <a:prstGeom prst="bentConnector3">
            <a:avLst>
              <a:gd name="adj1" fmla="val 50000"/>
            </a:avLst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731033" y="1981382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00709E"/>
                </a:solidFill>
              </a:rPr>
              <a:t>55%</a:t>
            </a:r>
            <a:endParaRPr lang="ru-RU" sz="1400" b="1" i="1" dirty="0">
              <a:solidFill>
                <a:srgbClr val="00709E"/>
              </a:solidFill>
            </a:endParaRPr>
          </a:p>
        </p:txBody>
      </p:sp>
      <p:cxnSp>
        <p:nvCxnSpPr>
          <p:cNvPr id="48" name="Соединительная линия уступом 47"/>
          <p:cNvCxnSpPr/>
          <p:nvPr/>
        </p:nvCxnSpPr>
        <p:spPr>
          <a:xfrm>
            <a:off x="1539931" y="2933880"/>
            <a:ext cx="1553676" cy="5097"/>
          </a:xfrm>
          <a:prstGeom prst="bentConnector3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677431" y="2651824"/>
            <a:ext cx="659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</a:rPr>
              <a:t>2%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50" name="Соединительная линия уступом 49"/>
          <p:cNvCxnSpPr/>
          <p:nvPr/>
        </p:nvCxnSpPr>
        <p:spPr>
          <a:xfrm>
            <a:off x="470281" y="6245848"/>
            <a:ext cx="1046875" cy="2330"/>
          </a:xfrm>
          <a:prstGeom prst="bentConnector3">
            <a:avLst/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Соединительная линия уступом 50"/>
          <p:cNvCxnSpPr/>
          <p:nvPr/>
        </p:nvCxnSpPr>
        <p:spPr>
          <a:xfrm flipV="1">
            <a:off x="446065" y="6483265"/>
            <a:ext cx="1046290" cy="8135"/>
          </a:xfrm>
          <a:prstGeom prst="bentConnector3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"/>
          <p:cNvSpPr txBox="1"/>
          <p:nvPr/>
        </p:nvSpPr>
        <p:spPr>
          <a:xfrm>
            <a:off x="1548878" y="6098278"/>
            <a:ext cx="4889567" cy="5126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достижения показателя к плану 2019 года</a:t>
            </a:r>
          </a:p>
          <a:p>
            <a:r>
              <a:rPr lang="ru-RU" sz="14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достижения показателя к аналогичному периоду 2018 года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059115" y="1858545"/>
            <a:ext cx="5421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rgbClr val="00709E"/>
                </a:solidFill>
              </a:rPr>
              <a:t>73%</a:t>
            </a:r>
            <a:endParaRPr lang="ru-RU" sz="1600" b="1" i="1" dirty="0">
              <a:solidFill>
                <a:srgbClr val="00709E"/>
              </a:solidFill>
            </a:endParaRPr>
          </a:p>
        </p:txBody>
      </p:sp>
      <p:cxnSp>
        <p:nvCxnSpPr>
          <p:cNvPr id="55" name="Соединительная линия уступом 54"/>
          <p:cNvCxnSpPr/>
          <p:nvPr/>
        </p:nvCxnSpPr>
        <p:spPr>
          <a:xfrm flipV="1">
            <a:off x="5790611" y="3130693"/>
            <a:ext cx="1626203" cy="2835"/>
          </a:xfrm>
          <a:prstGeom prst="bentConnector3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8389027" y="4364531"/>
            <a:ext cx="680572" cy="106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986029" y="274926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</a:rPr>
              <a:t>1,6%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4" name="CustomShape 10"/>
          <p:cNvSpPr/>
          <p:nvPr/>
        </p:nvSpPr>
        <p:spPr>
          <a:xfrm>
            <a:off x="8420879" y="1274406"/>
            <a:ext cx="616868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</a:p>
          <a:p>
            <a:pPr>
              <a:lnSpc>
                <a:spcPct val="100000"/>
              </a:lnSpc>
            </a:pPr>
            <a:r>
              <a:rPr lang="ru-RU" sz="1200" b="1" i="1" spc="-1" dirty="0" err="1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</a:t>
            </a: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CustomShape 10"/>
          <p:cNvSpPr/>
          <p:nvPr/>
        </p:nvSpPr>
        <p:spPr>
          <a:xfrm>
            <a:off x="8498655" y="3872904"/>
            <a:ext cx="616868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</a:p>
          <a:p>
            <a:pPr>
              <a:lnSpc>
                <a:spcPct val="100000"/>
              </a:lnSpc>
            </a:pPr>
            <a:r>
              <a:rPr lang="ru-RU" sz="1200" b="1" i="1" spc="-1" dirty="0" err="1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</a:t>
            </a: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07917" y="3749057"/>
            <a:ext cx="82790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Увеличение книговыдачи в муниципальных библиотеках по отношению к 2018 году, %</a:t>
            </a:r>
            <a:endParaRPr lang="ru-RU" sz="1400" i="1" spc="-1" dirty="0">
              <a:solidFill>
                <a:schemeClr val="accent5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3" name="Диаграмма 62"/>
          <p:cNvGraphicFramePr/>
          <p:nvPr>
            <p:extLst>
              <p:ext uri="{D42A27DB-BD31-4B8C-83A1-F6EECF244321}">
                <p14:modId xmlns:p14="http://schemas.microsoft.com/office/powerpoint/2010/main" val="309124279"/>
              </p:ext>
            </p:extLst>
          </p:nvPr>
        </p:nvGraphicFramePr>
        <p:xfrm>
          <a:off x="2192743" y="4051387"/>
          <a:ext cx="4735552" cy="2094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64" name="Соединительная линия уступом 63"/>
          <p:cNvCxnSpPr/>
          <p:nvPr/>
        </p:nvCxnSpPr>
        <p:spPr>
          <a:xfrm flipV="1">
            <a:off x="3648291" y="5255200"/>
            <a:ext cx="1626203" cy="2835"/>
          </a:xfrm>
          <a:prstGeom prst="bentConnector3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902018" y="481278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</a:rPr>
              <a:t>1,2%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66" name="Соединительная линия уступом 65"/>
          <p:cNvCxnSpPr/>
          <p:nvPr/>
        </p:nvCxnSpPr>
        <p:spPr>
          <a:xfrm>
            <a:off x="4954790" y="4340060"/>
            <a:ext cx="542263" cy="348680"/>
          </a:xfrm>
          <a:prstGeom prst="bentConnector3">
            <a:avLst>
              <a:gd name="adj1" fmla="val 50000"/>
            </a:avLst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162329" y="4148186"/>
            <a:ext cx="5421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rgbClr val="00709E"/>
                </a:solidFill>
              </a:rPr>
              <a:t>54%</a:t>
            </a:r>
            <a:endParaRPr lang="ru-RU" sz="1600" b="1" i="1" dirty="0">
              <a:solidFill>
                <a:srgbClr val="00709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72337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 flipH="1" flipV="1">
            <a:off x="358716" y="6776880"/>
            <a:ext cx="7324974" cy="3252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214435" y="900014"/>
            <a:ext cx="7225421" cy="0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75759" cy="1023581"/>
          </a:xfrm>
          <a:prstGeom prst="rect">
            <a:avLst/>
          </a:prstGeom>
        </p:spPr>
      </p:pic>
      <p:sp>
        <p:nvSpPr>
          <p:cNvPr id="82" name="CustomShape 3"/>
          <p:cNvSpPr/>
          <p:nvPr/>
        </p:nvSpPr>
        <p:spPr>
          <a:xfrm>
            <a:off x="8761680" y="6458950"/>
            <a:ext cx="365040" cy="3504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</a:t>
            </a:r>
            <a:endParaRPr lang="ru-RU" sz="1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07903" y="6217772"/>
            <a:ext cx="797960" cy="6402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04826" y="-312633"/>
            <a:ext cx="1172157" cy="1736473"/>
          </a:xfrm>
          <a:prstGeom prst="rect">
            <a:avLst/>
          </a:prstGeom>
        </p:spPr>
      </p:pic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1992609209"/>
              </p:ext>
            </p:extLst>
          </p:nvPr>
        </p:nvGraphicFramePr>
        <p:xfrm>
          <a:off x="273081" y="1712801"/>
          <a:ext cx="4371290" cy="2311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0" name="Прямоугольник 39"/>
          <p:cNvSpPr/>
          <p:nvPr/>
        </p:nvSpPr>
        <p:spPr>
          <a:xfrm>
            <a:off x="221213" y="891121"/>
            <a:ext cx="45215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Увеличение посещаемости</a:t>
            </a:r>
          </a:p>
          <a:p>
            <a:pPr algn="ctr">
              <a:lnSpc>
                <a:spcPct val="100000"/>
              </a:lnSpc>
            </a:pPr>
            <a:r>
              <a:rPr lang="ru-RU" sz="14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музейных учреждений по отношению </a:t>
            </a:r>
          </a:p>
          <a:p>
            <a:pPr algn="ctr">
              <a:lnSpc>
                <a:spcPct val="100000"/>
              </a:lnSpc>
            </a:pPr>
            <a:r>
              <a:rPr lang="ru-RU" sz="14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к уровню 2018 года, %</a:t>
            </a:r>
            <a:endParaRPr lang="ru-RU" sz="1400" i="1" spc="-1" dirty="0">
              <a:solidFill>
                <a:schemeClr val="accent5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2477572210"/>
              </p:ext>
            </p:extLst>
          </p:nvPr>
        </p:nvGraphicFramePr>
        <p:xfrm>
          <a:off x="4557767" y="1570780"/>
          <a:ext cx="4428063" cy="2337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664134" y="911478"/>
            <a:ext cx="417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Доля представленных (во всех формах) зрителю музейных предметов в общем количестве предметов</a:t>
            </a:r>
            <a:endParaRPr lang="ru-RU" sz="1400" i="1" spc="-1" dirty="0">
              <a:solidFill>
                <a:schemeClr val="accent5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CustomShape 24"/>
          <p:cNvSpPr/>
          <p:nvPr/>
        </p:nvSpPr>
        <p:spPr>
          <a:xfrm>
            <a:off x="896135" y="126729"/>
            <a:ext cx="7543721" cy="79156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ru-RU" sz="1600" b="1" spc="-1" dirty="0" smtClean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</p:txBody>
      </p:sp>
      <p:sp>
        <p:nvSpPr>
          <p:cNvPr id="23" name="CustomShape 10"/>
          <p:cNvSpPr/>
          <p:nvPr/>
        </p:nvSpPr>
        <p:spPr>
          <a:xfrm>
            <a:off x="4050023" y="-97587"/>
            <a:ext cx="1620149" cy="4356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Задача 2</a:t>
            </a:r>
            <a:endParaRPr lang="ru-RU" sz="2000" b="1" strike="noStrike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4021203" y="1701162"/>
            <a:ext cx="493775" cy="36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4570338" y="934988"/>
            <a:ext cx="6639" cy="2676138"/>
          </a:xfrm>
          <a:prstGeom prst="line">
            <a:avLst/>
          </a:prstGeom>
          <a:ln w="12700" cmpd="sng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523864" y="1595175"/>
            <a:ext cx="5652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896397" y="3855123"/>
            <a:ext cx="79711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Количество мероприятий, популяризирующих декоративно-прикладное искусство</a:t>
            </a:r>
          </a:p>
        </p:txBody>
      </p:sp>
      <p:graphicFrame>
        <p:nvGraphicFramePr>
          <p:cNvPr id="38" name="Диаграмма 37"/>
          <p:cNvGraphicFramePr/>
          <p:nvPr>
            <p:extLst>
              <p:ext uri="{D42A27DB-BD31-4B8C-83A1-F6EECF244321}">
                <p14:modId xmlns:p14="http://schemas.microsoft.com/office/powerpoint/2010/main" val="1361800291"/>
              </p:ext>
            </p:extLst>
          </p:nvPr>
        </p:nvGraphicFramePr>
        <p:xfrm>
          <a:off x="1895113" y="4223159"/>
          <a:ext cx="5498515" cy="2031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9" name="CustomShape 10"/>
          <p:cNvSpPr/>
          <p:nvPr/>
        </p:nvSpPr>
        <p:spPr>
          <a:xfrm>
            <a:off x="8449750" y="4197811"/>
            <a:ext cx="624986" cy="4003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b="1" i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е</a:t>
            </a:r>
            <a:r>
              <a:rPr lang="ru-RU" b="1" i="1" strike="noStrike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д.</a:t>
            </a:r>
            <a:endParaRPr lang="ru-RU" b="1" i="1" strike="noStrike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8378935" y="4549757"/>
            <a:ext cx="5652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823936" y="1913935"/>
            <a:ext cx="702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709E"/>
                </a:solidFill>
              </a:rPr>
              <a:t>70%</a:t>
            </a:r>
            <a:endParaRPr lang="ru-RU" sz="1600" b="1" i="1" dirty="0">
              <a:solidFill>
                <a:srgbClr val="00709E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52307" y="4599059"/>
            <a:ext cx="590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709E"/>
                </a:solidFill>
              </a:rPr>
              <a:t>50</a:t>
            </a:r>
            <a:r>
              <a:rPr lang="ru-RU" sz="1400" b="1" i="1" dirty="0" smtClean="0">
                <a:solidFill>
                  <a:srgbClr val="00709E"/>
                </a:solidFill>
              </a:rPr>
              <a:t>%</a:t>
            </a:r>
            <a:endParaRPr lang="ru-RU" sz="1400" b="1" i="1" dirty="0">
              <a:solidFill>
                <a:srgbClr val="00709E"/>
              </a:solidFill>
            </a:endParaRPr>
          </a:p>
        </p:txBody>
      </p:sp>
      <p:sp>
        <p:nvSpPr>
          <p:cNvPr id="53" name="CustomShape 10"/>
          <p:cNvSpPr/>
          <p:nvPr/>
        </p:nvSpPr>
        <p:spPr>
          <a:xfrm>
            <a:off x="8670724" y="1312729"/>
            <a:ext cx="390937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1200" b="1" i="1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9" name="Соединительная линия уступом 48"/>
          <p:cNvCxnSpPr/>
          <p:nvPr/>
        </p:nvCxnSpPr>
        <p:spPr>
          <a:xfrm rot="16200000" flipH="1">
            <a:off x="7028793" y="2237884"/>
            <a:ext cx="541781" cy="308518"/>
          </a:xfrm>
          <a:prstGeom prst="bentConnector3">
            <a:avLst>
              <a:gd name="adj1" fmla="val 50000"/>
            </a:avLst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Соединительная линия уступом 49"/>
          <p:cNvCxnSpPr/>
          <p:nvPr/>
        </p:nvCxnSpPr>
        <p:spPr>
          <a:xfrm>
            <a:off x="3526606" y="5722737"/>
            <a:ext cx="1945762" cy="6366"/>
          </a:xfrm>
          <a:prstGeom prst="bentConnector3">
            <a:avLst/>
          </a:prstGeom>
          <a:ln w="28575">
            <a:solidFill>
              <a:srgbClr val="008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ная линия уступом 43"/>
          <p:cNvCxnSpPr/>
          <p:nvPr/>
        </p:nvCxnSpPr>
        <p:spPr>
          <a:xfrm flipV="1">
            <a:off x="1517889" y="3127931"/>
            <a:ext cx="1680225" cy="13459"/>
          </a:xfrm>
          <a:prstGeom prst="bentConnector3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690757" y="2793874"/>
            <a:ext cx="647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accent6">
                    <a:lumMod val="75000"/>
                  </a:schemeClr>
                </a:solidFill>
              </a:rPr>
              <a:t>1,6%</a:t>
            </a:r>
            <a:endParaRPr lang="ru-RU" sz="1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208809" y="2028523"/>
            <a:ext cx="662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solidFill>
                  <a:srgbClr val="00709E"/>
                </a:solidFill>
              </a:rPr>
              <a:t>54%</a:t>
            </a:r>
            <a:endParaRPr lang="ru-RU" sz="1200" b="1" i="1" dirty="0">
              <a:solidFill>
                <a:srgbClr val="00709E"/>
              </a:solidFill>
            </a:endParaRPr>
          </a:p>
        </p:txBody>
      </p:sp>
      <p:cxnSp>
        <p:nvCxnSpPr>
          <p:cNvPr id="57" name="Соединительная линия уступом 56"/>
          <p:cNvCxnSpPr/>
          <p:nvPr/>
        </p:nvCxnSpPr>
        <p:spPr>
          <a:xfrm>
            <a:off x="4892945" y="4729229"/>
            <a:ext cx="579423" cy="559719"/>
          </a:xfrm>
          <a:prstGeom prst="bentConnector3">
            <a:avLst>
              <a:gd name="adj1" fmla="val 50000"/>
            </a:avLst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871046" y="5427883"/>
            <a:ext cx="6610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i="1" dirty="0" smtClean="0">
                <a:solidFill>
                  <a:schemeClr val="accent6">
                    <a:lumMod val="50000"/>
                  </a:schemeClr>
                </a:solidFill>
              </a:rPr>
              <a:t>15,1</a:t>
            </a:r>
            <a:r>
              <a:rPr lang="ru-RU" sz="1500" b="1" i="1" dirty="0" smtClean="0">
                <a:solidFill>
                  <a:schemeClr val="accent6">
                    <a:lumMod val="50000"/>
                  </a:schemeClr>
                </a:solidFill>
              </a:rPr>
              <a:t>%</a:t>
            </a:r>
            <a:endParaRPr lang="ru-RU" sz="15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59" name="Соединительная линия уступом 58"/>
          <p:cNvCxnSpPr/>
          <p:nvPr/>
        </p:nvCxnSpPr>
        <p:spPr>
          <a:xfrm>
            <a:off x="483220" y="6393366"/>
            <a:ext cx="1913492" cy="5133"/>
          </a:xfrm>
          <a:prstGeom prst="bentConnector3">
            <a:avLst/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Соединительная линия уступом 64"/>
          <p:cNvCxnSpPr/>
          <p:nvPr/>
        </p:nvCxnSpPr>
        <p:spPr>
          <a:xfrm flipV="1">
            <a:off x="483220" y="6616905"/>
            <a:ext cx="1913492" cy="6919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1"/>
          <p:cNvSpPr txBox="1"/>
          <p:nvPr/>
        </p:nvSpPr>
        <p:spPr>
          <a:xfrm>
            <a:off x="2412371" y="6254431"/>
            <a:ext cx="5479873" cy="4455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7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достижения показателя к плану 2019 года</a:t>
            </a:r>
          </a:p>
          <a:p>
            <a:r>
              <a:rPr lang="ru-RU" sz="12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достижения показателя к аналогичному периоду 2018 года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30277" y="123639"/>
            <a:ext cx="7575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4247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музейной деятельности и сохранение народных художественных промыслов и ремесел с применением традиционных инновационных форм работы</a:t>
            </a:r>
            <a:endParaRPr lang="ru-RU" sz="1600" b="1" dirty="0"/>
          </a:p>
        </p:txBody>
      </p:sp>
      <p:sp>
        <p:nvSpPr>
          <p:cNvPr id="63" name="CustomShape 10"/>
          <p:cNvSpPr/>
          <p:nvPr/>
        </p:nvSpPr>
        <p:spPr>
          <a:xfrm>
            <a:off x="3940899" y="1276328"/>
            <a:ext cx="616868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</a:p>
          <a:p>
            <a:pPr>
              <a:lnSpc>
                <a:spcPct val="100000"/>
              </a:lnSpc>
            </a:pPr>
            <a:r>
              <a:rPr lang="ru-RU" sz="1200" b="1" i="1" spc="-1" dirty="0" err="1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</a:t>
            </a: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93733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ustomShape 24"/>
          <p:cNvSpPr/>
          <p:nvPr/>
        </p:nvSpPr>
        <p:spPr>
          <a:xfrm>
            <a:off x="187248" y="172013"/>
            <a:ext cx="9573541" cy="9160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Сохранение и развитие профессиональных </a:t>
            </a:r>
            <a:r>
              <a:rPr lang="ru-RU" sz="1600" b="1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и</a:t>
            </a:r>
            <a:r>
              <a:rPr lang="ru-RU" sz="1600" b="1" strike="noStrike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скусств, </a:t>
            </a:r>
          </a:p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традиционной народной культуры, народного самодеятельного </a:t>
            </a:r>
          </a:p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т</a:t>
            </a:r>
            <a:r>
              <a:rPr lang="ru-RU" sz="1600" b="1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ворчества и обеспечения доступа населения  к информационным ресурсам</a:t>
            </a:r>
          </a:p>
          <a:p>
            <a:pPr>
              <a:lnSpc>
                <a:spcPct val="100000"/>
              </a:lnSpc>
            </a:pPr>
            <a:endParaRPr lang="ru-RU" b="0" strike="noStrike" spc="-1" dirty="0" smtClean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b="0" strike="noStrike" spc="-1" dirty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326881" y="6734302"/>
            <a:ext cx="7472286" cy="561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089679" y="1028099"/>
            <a:ext cx="7225421" cy="0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60812" cy="1091821"/>
          </a:xfrm>
          <a:prstGeom prst="rect">
            <a:avLst/>
          </a:prstGeom>
        </p:spPr>
      </p:pic>
      <p:sp>
        <p:nvSpPr>
          <p:cNvPr id="82" name="CustomShape 3"/>
          <p:cNvSpPr/>
          <p:nvPr/>
        </p:nvSpPr>
        <p:spPr>
          <a:xfrm>
            <a:off x="8761680" y="6341643"/>
            <a:ext cx="365040" cy="46775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</a:t>
            </a:r>
            <a:endParaRPr lang="ru-RU" sz="1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854425" y="6106540"/>
            <a:ext cx="876023" cy="7028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47710" y="-222276"/>
            <a:ext cx="948310" cy="1404859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365208" y="1015644"/>
            <a:ext cx="42399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Увеличение посещаемости культурно-досуговых учреждений по отношению к уровню 2018 года</a:t>
            </a:r>
          </a:p>
        </p:txBody>
      </p:sp>
      <p:sp>
        <p:nvSpPr>
          <p:cNvPr id="23" name="CustomShape 10"/>
          <p:cNvSpPr/>
          <p:nvPr/>
        </p:nvSpPr>
        <p:spPr>
          <a:xfrm>
            <a:off x="3837946" y="-86378"/>
            <a:ext cx="1378422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Задача 3</a:t>
            </a:r>
            <a:endParaRPr lang="ru-RU" sz="2000" b="1" strike="noStrike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4572000" y="1652228"/>
            <a:ext cx="1" cy="2056298"/>
          </a:xfrm>
          <a:prstGeom prst="line">
            <a:avLst/>
          </a:prstGeom>
          <a:ln w="6350" cmpd="sng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2149915096"/>
              </p:ext>
            </p:extLst>
          </p:nvPr>
        </p:nvGraphicFramePr>
        <p:xfrm>
          <a:off x="-305053" y="1533577"/>
          <a:ext cx="5146081" cy="2265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477298" y="997876"/>
            <a:ext cx="4483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Увеличение посещаемости театрально-концертных учреждений по отношению к уровню 2018 года</a:t>
            </a:r>
            <a:endParaRPr lang="ru-RU" sz="1400" i="1" spc="-1" dirty="0">
              <a:solidFill>
                <a:schemeClr val="accent5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2692741141"/>
              </p:ext>
            </p:extLst>
          </p:nvPr>
        </p:nvGraphicFramePr>
        <p:xfrm>
          <a:off x="520604" y="4042040"/>
          <a:ext cx="7954064" cy="1974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7" name="CustomShape 10"/>
          <p:cNvSpPr/>
          <p:nvPr/>
        </p:nvSpPr>
        <p:spPr>
          <a:xfrm>
            <a:off x="3885011" y="1463617"/>
            <a:ext cx="405040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b="1" i="1" spc="-1" dirty="0" err="1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</a:t>
            </a: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CustomShape 10"/>
          <p:cNvSpPr/>
          <p:nvPr/>
        </p:nvSpPr>
        <p:spPr>
          <a:xfrm>
            <a:off x="8490122" y="3722821"/>
            <a:ext cx="403949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Ед.</a:t>
            </a:r>
            <a:endParaRPr lang="ru-RU" sz="1200" b="1" i="1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8478" y="2708855"/>
            <a:ext cx="6627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0,63%</a:t>
            </a:r>
            <a:endParaRPr lang="ru-RU" sz="1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>
            <a:off x="2552038" y="2050809"/>
            <a:ext cx="629152" cy="388328"/>
          </a:xfrm>
          <a:prstGeom prst="bentConnector3">
            <a:avLst/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671011" y="176556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007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56%</a:t>
            </a:r>
            <a:endParaRPr lang="ru-RU" sz="1400" b="1" i="1" dirty="0">
              <a:solidFill>
                <a:srgbClr val="0070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Соединительная линия уступом 34"/>
          <p:cNvCxnSpPr/>
          <p:nvPr/>
        </p:nvCxnSpPr>
        <p:spPr>
          <a:xfrm>
            <a:off x="4841028" y="4544916"/>
            <a:ext cx="630504" cy="339318"/>
          </a:xfrm>
          <a:prstGeom prst="bentConnector3">
            <a:avLst>
              <a:gd name="adj1" fmla="val 50000"/>
            </a:avLst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/>
          <p:nvPr/>
        </p:nvCxnSpPr>
        <p:spPr>
          <a:xfrm flipV="1">
            <a:off x="1399912" y="3024604"/>
            <a:ext cx="1619913" cy="4998"/>
          </a:xfrm>
          <a:prstGeom prst="bentConnector3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033153" y="4267917"/>
            <a:ext cx="9806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7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ru-RU" sz="1200" b="1" dirty="0">
              <a:solidFill>
                <a:srgbClr val="0070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Соединительная линия уступом 45"/>
          <p:cNvCxnSpPr/>
          <p:nvPr/>
        </p:nvCxnSpPr>
        <p:spPr>
          <a:xfrm>
            <a:off x="491919" y="6269457"/>
            <a:ext cx="1717949" cy="23077"/>
          </a:xfrm>
          <a:prstGeom prst="bentConnector3">
            <a:avLst>
              <a:gd name="adj1" fmla="val 50000"/>
            </a:avLst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оединительная линия уступом 46"/>
          <p:cNvCxnSpPr/>
          <p:nvPr/>
        </p:nvCxnSpPr>
        <p:spPr>
          <a:xfrm>
            <a:off x="491919" y="6476531"/>
            <a:ext cx="1717949" cy="10692"/>
          </a:xfrm>
          <a:prstGeom prst="bentConnector3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"/>
          <p:cNvSpPr txBox="1"/>
          <p:nvPr/>
        </p:nvSpPr>
        <p:spPr>
          <a:xfrm>
            <a:off x="2294557" y="6137710"/>
            <a:ext cx="5479873" cy="61410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7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достижения показателя к плану 2019 года</a:t>
            </a:r>
          </a:p>
          <a:p>
            <a:r>
              <a:rPr lang="ru-RU" sz="12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достижения показателя к аналогичному периоду 2018 года</a:t>
            </a: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3780391" y="1687586"/>
            <a:ext cx="5652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8408317" y="3979876"/>
            <a:ext cx="523149" cy="11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ustomShape 10"/>
          <p:cNvSpPr/>
          <p:nvPr/>
        </p:nvSpPr>
        <p:spPr>
          <a:xfrm>
            <a:off x="8527928" y="1426089"/>
            <a:ext cx="405040" cy="33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b="1" i="1" spc="-1" dirty="0" err="1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</a:t>
            </a:r>
            <a:r>
              <a:rPr lang="ru-RU" sz="1200" b="1" i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8447815" y="1652227"/>
            <a:ext cx="5652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Диаграмма 50"/>
          <p:cNvGraphicFramePr/>
          <p:nvPr>
            <p:extLst>
              <p:ext uri="{D42A27DB-BD31-4B8C-83A1-F6EECF244321}">
                <p14:modId xmlns:p14="http://schemas.microsoft.com/office/powerpoint/2010/main" val="1009161020"/>
              </p:ext>
            </p:extLst>
          </p:nvPr>
        </p:nvGraphicFramePr>
        <p:xfrm>
          <a:off x="4605113" y="1536791"/>
          <a:ext cx="4250062" cy="2265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52" name="Соединительная линия уступом 51"/>
          <p:cNvCxnSpPr/>
          <p:nvPr/>
        </p:nvCxnSpPr>
        <p:spPr>
          <a:xfrm flipV="1">
            <a:off x="5834465" y="3064406"/>
            <a:ext cx="1619913" cy="4998"/>
          </a:xfrm>
          <a:prstGeom prst="bentConnector3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Соединительная линия уступом 52"/>
          <p:cNvCxnSpPr/>
          <p:nvPr/>
        </p:nvCxnSpPr>
        <p:spPr>
          <a:xfrm>
            <a:off x="7086495" y="2137761"/>
            <a:ext cx="443858" cy="357934"/>
          </a:xfrm>
          <a:prstGeom prst="bentConnector3">
            <a:avLst/>
          </a:prstGeom>
          <a:ln w="28575">
            <a:solidFill>
              <a:srgbClr val="00709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086495" y="18795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0070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67%</a:t>
            </a:r>
            <a:endParaRPr lang="ru-RU" sz="1400" b="1" i="1" dirty="0">
              <a:solidFill>
                <a:srgbClr val="0070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350893" y="3708526"/>
            <a:ext cx="71020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i="1" spc="-1" dirty="0" smtClean="0">
                <a:solidFill>
                  <a:schemeClr val="accent5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Количество новых концертных, театрально – зрелищных и иных программ</a:t>
            </a:r>
            <a:endParaRPr lang="ru-RU" sz="1400" i="1" spc="-1" dirty="0">
              <a:solidFill>
                <a:schemeClr val="accent5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00641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17819</TotalTime>
  <Words>647</Words>
  <Application>Microsoft Office PowerPoint</Application>
  <PresentationFormat>Экран (4:3)</PresentationFormat>
  <Paragraphs>112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DejaVu Sans</vt:lpstr>
      <vt:lpstr>Times New Roman</vt:lpstr>
      <vt:lpstr>Wingdings 2</vt:lpstr>
      <vt:lpstr>HDOfficeLightV0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subject/>
  <dc:creator>Губин Алексей Сергеевич</dc:creator>
  <dc:description/>
  <cp:lastModifiedBy>Брагина Екатерина Николаевна</cp:lastModifiedBy>
  <cp:revision>1425</cp:revision>
  <cp:lastPrinted>2018-07-19T11:18:12Z</cp:lastPrinted>
  <dcterms:created xsi:type="dcterms:W3CDTF">2015-02-09T12:33:15Z</dcterms:created>
  <dcterms:modified xsi:type="dcterms:W3CDTF">2019-07-19T04:18:38Z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8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18</vt:i4>
  </property>
</Properties>
</file>